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3"/>
  </p:notesMasterIdLst>
  <p:sldIdLst>
    <p:sldId id="279" r:id="rId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90" autoAdjust="0"/>
    <p:restoredTop sz="94660"/>
  </p:normalViewPr>
  <p:slideViewPr>
    <p:cSldViewPr showGuides="1">
      <p:cViewPr varScale="1">
        <p:scale>
          <a:sx n="104" d="100"/>
          <a:sy n="104" d="100"/>
        </p:scale>
        <p:origin x="-168" y="-84"/>
      </p:cViewPr>
      <p:guideLst>
        <p:guide orient="horz" pos="2160"/>
        <p:guide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0F763D2-0061-4DCB-B4B8-221AD9E454BF}" type="datetimeFigureOut">
              <a:rPr lang="en-US"/>
              <a:pPr>
                <a:defRPr/>
              </a:pPr>
              <a:t>7/21/2009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F8C34FC-B1F9-4E2D-92E4-66FFC38159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5124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BC12089-6956-4D79-B429-0E3EDBE55B60}" type="slidenum">
              <a:rPr lang="en-US" sz="1200">
                <a:solidFill>
                  <a:srgbClr val="000000"/>
                </a:solidFill>
                <a:latin typeface="Calibri" pitchFamily="34" charset="0"/>
              </a:rPr>
              <a:pPr algn="r"/>
              <a:t>1</a:t>
            </a:fld>
            <a:endParaRPr lang="en-US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cou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88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11175" y="1736725"/>
            <a:ext cx="7772400" cy="347663"/>
          </a:xfrm>
        </p:spPr>
        <p:txBody>
          <a:bodyPr anchor="t"/>
          <a:lstStyle>
            <a:lvl1pPr algn="r">
              <a:lnSpc>
                <a:spcPct val="95000"/>
              </a:lnSpc>
              <a:defRPr sz="2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885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82775" y="2078038"/>
            <a:ext cx="6400800" cy="576262"/>
          </a:xfrm>
        </p:spPr>
        <p:txBody>
          <a:bodyPr lIns="0" tIns="0" rIns="0" bIns="0" anchor="b"/>
          <a:lstStyle>
            <a:lvl1pPr marL="0" indent="0" algn="r">
              <a:lnSpc>
                <a:spcPct val="95000"/>
              </a:lnSpc>
              <a:buFontTx/>
              <a:buNone/>
              <a:defRPr sz="1600" b="0"/>
            </a:lvl1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DASSAULT SYSTEMES - Page     </a:t>
            </a:r>
            <a:r>
              <a:rPr lang="fr-FR" sz="500"/>
              <a:t> </a:t>
            </a:r>
            <a:r>
              <a:rPr lang="fr-FR"/>
              <a:t>-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7BCE07-3969-4F2D-A99A-F81DFDFA780E}" type="slidenum">
              <a:rPr lang="fr-FR"/>
              <a:pPr>
                <a:defRPr/>
              </a:pPr>
              <a:t>‹#›</a:t>
            </a:fld>
            <a:endParaRPr lang="fr-F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A58678-254D-4CEE-B111-736B517D4750}" type="datetime2">
              <a:rPr lang="fr-FR"/>
              <a:pPr>
                <a:defRPr/>
              </a:pPr>
              <a:t>mardi 21 juillet 2009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DASSAULT SYSTEMES - Page     </a:t>
            </a:r>
            <a:r>
              <a:rPr lang="fr-FR" sz="500"/>
              <a:t> </a:t>
            </a:r>
            <a:r>
              <a:rPr lang="fr-FR"/>
              <a:t>-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3D214A-6DFB-4A2E-8F76-6D043B47E06C}" type="slidenum">
              <a:rPr lang="fr-FR"/>
              <a:pPr>
                <a:defRPr/>
              </a:pPr>
              <a:t>‹#›</a:t>
            </a:fld>
            <a:endParaRPr lang="fr-F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FE6268-B039-4778-9FDB-E5CB5CEA458E}" type="datetime2">
              <a:rPr lang="fr-FR"/>
              <a:pPr>
                <a:defRPr/>
              </a:pPr>
              <a:t>mardi 21 juillet 2009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9450" y="1316038"/>
            <a:ext cx="4038600" cy="3481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0450" y="1316038"/>
            <a:ext cx="4038600" cy="3481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DASSAULT SYSTEMES - Page     </a:t>
            </a:r>
            <a:r>
              <a:rPr lang="fr-FR" sz="500"/>
              <a:t> </a:t>
            </a:r>
            <a:r>
              <a:rPr lang="fr-FR"/>
              <a:t>-</a:t>
            </a: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2BFAEB-22DD-48ED-A094-26BADE4CD4D3}" type="slidenum">
              <a:rPr lang="fr-FR"/>
              <a:pPr>
                <a:defRPr/>
              </a:pPr>
              <a:t>‹#›</a:t>
            </a:fld>
            <a:endParaRPr lang="fr-FR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9C7343-5492-4B3C-827C-96B8B184D186}" type="datetime2">
              <a:rPr lang="fr-FR"/>
              <a:pPr>
                <a:defRPr/>
              </a:pPr>
              <a:t>mardi 21 juillet 2009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DASSAULT SYSTEMES - Page     </a:t>
            </a:r>
            <a:r>
              <a:rPr lang="fr-FR" sz="500"/>
              <a:t> </a:t>
            </a:r>
            <a:r>
              <a:rPr lang="fr-FR"/>
              <a:t>-</a:t>
            </a: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12D33D-64B5-4E50-8534-A0EBB7A8EEC0}" type="slidenum">
              <a:rPr lang="fr-FR"/>
              <a:pPr>
                <a:defRPr/>
              </a:pPr>
              <a:t>‹#›</a:t>
            </a:fld>
            <a:endParaRPr lang="fr-FR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8018BE-5ABA-4998-82EE-4FF3A2AE9389}" type="datetime2">
              <a:rPr lang="fr-FR"/>
              <a:pPr>
                <a:defRPr/>
              </a:pPr>
              <a:t>mardi 21 juillet 2009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DASSAULT SYSTEMES - Page     </a:t>
            </a:r>
            <a:r>
              <a:rPr lang="fr-FR" sz="500"/>
              <a:t> </a:t>
            </a:r>
            <a:r>
              <a:rPr lang="fr-FR"/>
              <a:t>-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D621FE-CD28-4CBF-A501-DDFBEDF86542}" type="slidenum">
              <a:rPr lang="fr-FR"/>
              <a:pPr>
                <a:defRPr/>
              </a:pPr>
              <a:t>‹#›</a:t>
            </a:fld>
            <a:endParaRPr lang="fr-FR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2A8978-AA73-4F2C-978E-72C944757160}" type="datetime2">
              <a:rPr lang="fr-FR"/>
              <a:pPr>
                <a:defRPr/>
              </a:pPr>
              <a:t>mardi 21 juillet 2009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DASSAULT SYSTEMES - Page     </a:t>
            </a:r>
            <a:r>
              <a:rPr lang="fr-FR" sz="500"/>
              <a:t> </a:t>
            </a:r>
            <a:r>
              <a:rPr lang="fr-FR"/>
              <a:t>-</a:t>
            </a: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206414-7F4D-47E2-9B92-3F9F1E897C0B}" type="slidenum">
              <a:rPr lang="fr-FR"/>
              <a:pPr>
                <a:defRPr/>
              </a:pPr>
              <a:t>‹#›</a:t>
            </a:fld>
            <a:endParaRPr lang="fr-FR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C14A91-6F02-4648-8FCD-D66457DFF3B1}" type="datetime2">
              <a:rPr lang="fr-FR"/>
              <a:pPr>
                <a:defRPr/>
              </a:pPr>
              <a:t>mardi 21 juillet 2009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DASSAULT SYSTEMES - Page     </a:t>
            </a:r>
            <a:r>
              <a:rPr lang="fr-FR" sz="500"/>
              <a:t> </a:t>
            </a:r>
            <a:r>
              <a:rPr lang="fr-FR"/>
              <a:t>-</a:t>
            </a: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6AC6F2-1B34-4683-B770-EA69DBF7DCEF}" type="slidenum">
              <a:rPr lang="fr-FR"/>
              <a:pPr>
                <a:defRPr/>
              </a:pPr>
              <a:t>‹#›</a:t>
            </a:fld>
            <a:endParaRPr lang="fr-FR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B20A6C-CF7E-4F25-9E80-6BE214999A40}" type="datetime2">
              <a:rPr lang="fr-FR"/>
              <a:pPr>
                <a:defRPr/>
              </a:pPr>
              <a:t>mardi 21 juillet 2009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DASSAULT SYSTEMES - Page     </a:t>
            </a:r>
            <a:r>
              <a:rPr lang="fr-FR" sz="500"/>
              <a:t> </a:t>
            </a:r>
            <a:r>
              <a:rPr lang="fr-FR"/>
              <a:t>-</a:t>
            </a: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375B8B-2898-481A-9939-EEEA8072878F}" type="slidenum">
              <a:rPr lang="fr-FR"/>
              <a:pPr>
                <a:defRPr/>
              </a:pPr>
              <a:t>‹#›</a:t>
            </a:fld>
            <a:endParaRPr lang="fr-FR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042447-21B9-4465-8125-C6122613AAB9}" type="datetime2">
              <a:rPr lang="fr-FR"/>
              <a:pPr>
                <a:defRPr/>
              </a:pPr>
              <a:t>mardi 21 juillet 2009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DASSAULT SYSTEMES - Page     </a:t>
            </a:r>
            <a:r>
              <a:rPr lang="fr-FR" sz="500"/>
              <a:t> </a:t>
            </a:r>
            <a:r>
              <a:rPr lang="fr-FR"/>
              <a:t>-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C56693-72A5-4C0E-995B-2EA0FAE1B315}" type="slidenum">
              <a:rPr lang="fr-FR"/>
              <a:pPr>
                <a:defRPr/>
              </a:pPr>
              <a:t>‹#›</a:t>
            </a:fld>
            <a:endParaRPr lang="fr-F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668B19-CCA9-490A-B8C6-0D127FCDCCD2}" type="datetime2">
              <a:rPr lang="fr-FR"/>
              <a:pPr>
                <a:defRPr/>
              </a:pPr>
              <a:t>mardi 21 juillet 2009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18325" y="150813"/>
            <a:ext cx="2079625" cy="46466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9450" y="150813"/>
            <a:ext cx="6086475" cy="46466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DASSAULT SYSTEMES - Page     </a:t>
            </a:r>
            <a:r>
              <a:rPr lang="fr-FR" sz="500"/>
              <a:t> </a:t>
            </a:r>
            <a:r>
              <a:rPr lang="fr-FR"/>
              <a:t>-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0E0694-BBC2-48A7-A9FE-F6E437DF645B}" type="slidenum">
              <a:rPr lang="fr-FR"/>
              <a:pPr>
                <a:defRPr/>
              </a:pPr>
              <a:t>‹#›</a:t>
            </a:fld>
            <a:endParaRPr lang="fr-F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2ABF29-4595-4B65-8056-3AF9D4FC08DC}" type="datetime2">
              <a:rPr lang="fr-FR"/>
              <a:pPr>
                <a:defRPr/>
              </a:pPr>
              <a:t>mardi 21 juillet 2009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0" y="150813"/>
            <a:ext cx="8229600" cy="4508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79450" y="1316038"/>
            <a:ext cx="4038600" cy="34813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870450" y="1316038"/>
            <a:ext cx="4038600" cy="1663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870450" y="3132138"/>
            <a:ext cx="4038600" cy="16652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DASSAULT SYSTEMES - Page     </a:t>
            </a:r>
            <a:r>
              <a:rPr lang="fr-FR" sz="500"/>
              <a:t> </a:t>
            </a:r>
            <a:r>
              <a:rPr lang="fr-FR"/>
              <a:t>-</a:t>
            </a:r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F186F6-27D0-48F2-BAE9-C441FEA11C67}" type="slidenum">
              <a:rPr lang="fr-FR"/>
              <a:pPr>
                <a:defRPr/>
              </a:pPr>
              <a:t>‹#›</a:t>
            </a:fld>
            <a:endParaRPr lang="fr-FR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BF85C9-B090-4637-AF41-13E0E0F1F9E1}" type="datetime2">
              <a:rPr lang="fr-FR"/>
              <a:pPr>
                <a:defRPr/>
              </a:pPr>
              <a:t>mardi 21 juillet 2009</a:t>
            </a:fld>
            <a:endParaRPr lang="fr-F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0" y="150813"/>
            <a:ext cx="8229600" cy="4508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9450" y="1316038"/>
            <a:ext cx="4038600" cy="34813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870450" y="1316038"/>
            <a:ext cx="4038600" cy="1663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870450" y="3132138"/>
            <a:ext cx="4038600" cy="16652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DASSAULT SYSTEMES - Page     </a:t>
            </a:r>
            <a:r>
              <a:rPr lang="fr-FR" sz="500"/>
              <a:t> </a:t>
            </a:r>
            <a:r>
              <a:rPr lang="fr-FR"/>
              <a:t>-</a:t>
            </a:r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B5F76B-1C95-4CA8-BC66-D3DFC7B17A45}" type="slidenum">
              <a:rPr lang="fr-FR"/>
              <a:pPr>
                <a:defRPr/>
              </a:pPr>
              <a:t>‹#›</a:t>
            </a:fld>
            <a:endParaRPr lang="fr-FR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9F1245-7093-466A-96B1-B31DD1E4A20E}" type="datetime2">
              <a:rPr lang="fr-FR"/>
              <a:pPr>
                <a:defRPr/>
              </a:pPr>
              <a:t>mardi 21 juillet 2009</a:t>
            </a:fld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DASSAULT SYSTEMES - Page     </a:t>
            </a:r>
            <a:r>
              <a:rPr lang="fr-FR" sz="500"/>
              <a:t> </a:t>
            </a:r>
            <a:r>
              <a:rPr lang="fr-FR"/>
              <a:t>-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B4A5B-581F-470B-A877-C79E14F7CF44}" type="slidenum">
              <a:rPr lang="fr-FR"/>
              <a:pPr>
                <a:defRPr/>
              </a:pPr>
              <a:t>‹#›</a:t>
            </a:fld>
            <a:endParaRPr lang="fr-F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F7635E-9851-4995-951C-C9894D0DCCAE}" type="datetime2">
              <a:rPr lang="fr-FR"/>
              <a:pPr>
                <a:defRPr/>
              </a:pPr>
              <a:t>mardi 21 juillet 2009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inter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8350" y="150813"/>
            <a:ext cx="8229600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79450" y="1316038"/>
            <a:ext cx="8229600" cy="348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76275" y="6469063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700">
                <a:solidFill>
                  <a:srgbClr val="80808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fr-FR"/>
              <a:t>DASSAULT SYSTEMES - Page     </a:t>
            </a:r>
            <a:r>
              <a:rPr lang="fr-FR" sz="500"/>
              <a:t> </a:t>
            </a:r>
            <a:r>
              <a:rPr lang="fr-FR"/>
              <a:t>-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985963" y="6462713"/>
            <a:ext cx="8572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700">
                <a:solidFill>
                  <a:srgbClr val="80808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FC55542-1834-49B0-A709-9CDB73079F43}" type="slidenum">
              <a:rPr lang="fr-FR"/>
              <a:pPr>
                <a:defRPr/>
              </a:pPr>
              <a:t>‹#›</a:t>
            </a:fld>
            <a:endParaRPr lang="fr-FR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44713" y="646588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00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700">
                <a:solidFill>
                  <a:srgbClr val="80808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8AF7252-26CD-4523-B858-3BFA3ADB47BA}" type="datetime2">
              <a:rPr lang="fr-FR"/>
              <a:pPr>
                <a:defRPr/>
              </a:pPr>
              <a:t>mardi 21 juillet 2009</a:t>
            </a:fld>
            <a:endParaRPr lang="fr-FR"/>
          </a:p>
        </p:txBody>
      </p:sp>
      <p:sp>
        <p:nvSpPr>
          <p:cNvPr id="2" name="Rectangle 8"/>
          <p:cNvSpPr>
            <a:spLocks noChangeArrowheads="1"/>
          </p:cNvSpPr>
          <p:nvPr userDrawn="1"/>
        </p:nvSpPr>
        <p:spPr bwMode="auto">
          <a:xfrm>
            <a:off x="685800" y="381000"/>
            <a:ext cx="84582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00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  <p:sldLayoutId id="2147483761" r:id="rId12"/>
    <p:sldLayoutId id="2147483762" r:id="rId13"/>
    <p:sldLayoutId id="2147483763" r:id="rId14"/>
  </p:sldLayoutIdLst>
  <p:timing>
    <p:tnLst>
      <p:par>
        <p:cTn id="1" dur="indefinite" restart="never" nodeType="tmRoot"/>
      </p:par>
    </p:tnLst>
  </p:timing>
  <p:hf hdr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20C8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20C80"/>
          </a:solidFill>
          <a:latin typeface="Arial" charset="0"/>
          <a:cs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20C80"/>
          </a:solidFill>
          <a:latin typeface="Arial" charset="0"/>
          <a:cs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20C80"/>
          </a:solidFill>
          <a:latin typeface="Arial" charset="0"/>
          <a:cs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20C80"/>
          </a:solidFill>
          <a:latin typeface="Arial" charset="0"/>
          <a:cs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20C80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20C80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20C80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20C80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lnSpc>
          <a:spcPct val="90000"/>
        </a:lnSpc>
        <a:spcBef>
          <a:spcPct val="40000"/>
        </a:spcBef>
        <a:spcAft>
          <a:spcPct val="0"/>
        </a:spcAft>
        <a:buBlip>
          <a:blip r:embed="rId17"/>
        </a:buBlip>
        <a:defRPr sz="2000" b="1">
          <a:solidFill>
            <a:srgbClr val="120C80"/>
          </a:solidFill>
          <a:latin typeface="+mn-lt"/>
          <a:ea typeface="+mn-ea"/>
          <a:cs typeface="+mn-cs"/>
        </a:defRPr>
      </a:lvl1pPr>
      <a:lvl2pPr marL="522288" indent="327025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Blip>
          <a:blip r:embed="rId18"/>
        </a:buBlip>
        <a:defRPr sz="2000">
          <a:solidFill>
            <a:srgbClr val="120C80"/>
          </a:solidFill>
          <a:latin typeface="+mn-lt"/>
          <a:cs typeface="+mn-cs"/>
        </a:defRPr>
      </a:lvl2pPr>
      <a:lvl3pPr marL="1254125" indent="-198438"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buBlip>
          <a:blip r:embed="rId19"/>
        </a:buBlip>
        <a:defRPr sz="1500">
          <a:solidFill>
            <a:srgbClr val="120C80"/>
          </a:solidFill>
          <a:latin typeface="+mn-lt"/>
          <a:cs typeface="+mn-cs"/>
        </a:defRPr>
      </a:lvl3pPr>
      <a:lvl4pPr marL="1547813" indent="-176213" algn="l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har char="–"/>
        <a:defRPr sz="1400" i="1">
          <a:solidFill>
            <a:srgbClr val="120C80"/>
          </a:solidFill>
          <a:latin typeface="+mn-lt"/>
          <a:cs typeface="+mn-cs"/>
        </a:defRPr>
      </a:lvl4pPr>
      <a:lvl5pPr marL="1887538" indent="-176213" algn="l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har char="»"/>
        <a:defRPr sz="1200" i="1">
          <a:solidFill>
            <a:srgbClr val="120C80"/>
          </a:solidFill>
          <a:latin typeface="+mn-lt"/>
          <a:cs typeface="+mn-cs"/>
        </a:defRPr>
      </a:lvl5pPr>
      <a:lvl6pPr marL="2344738" indent="-176213" algn="l" rtl="0" fontAlgn="base">
        <a:lnSpc>
          <a:spcPct val="90000"/>
        </a:lnSpc>
        <a:spcBef>
          <a:spcPct val="20000"/>
        </a:spcBef>
        <a:spcAft>
          <a:spcPct val="0"/>
        </a:spcAft>
        <a:buChar char="»"/>
        <a:defRPr sz="1200" i="1">
          <a:solidFill>
            <a:srgbClr val="120C80"/>
          </a:solidFill>
          <a:latin typeface="+mn-lt"/>
          <a:cs typeface="+mn-cs"/>
        </a:defRPr>
      </a:lvl6pPr>
      <a:lvl7pPr marL="2801938" indent="-176213" algn="l" rtl="0" fontAlgn="base">
        <a:lnSpc>
          <a:spcPct val="90000"/>
        </a:lnSpc>
        <a:spcBef>
          <a:spcPct val="20000"/>
        </a:spcBef>
        <a:spcAft>
          <a:spcPct val="0"/>
        </a:spcAft>
        <a:buChar char="»"/>
        <a:defRPr sz="1200" i="1">
          <a:solidFill>
            <a:srgbClr val="120C80"/>
          </a:solidFill>
          <a:latin typeface="+mn-lt"/>
          <a:cs typeface="+mn-cs"/>
        </a:defRPr>
      </a:lvl7pPr>
      <a:lvl8pPr marL="3259138" indent="-176213" algn="l" rtl="0" fontAlgn="base">
        <a:lnSpc>
          <a:spcPct val="90000"/>
        </a:lnSpc>
        <a:spcBef>
          <a:spcPct val="20000"/>
        </a:spcBef>
        <a:spcAft>
          <a:spcPct val="0"/>
        </a:spcAft>
        <a:buChar char="»"/>
        <a:defRPr sz="1200" i="1">
          <a:solidFill>
            <a:srgbClr val="120C80"/>
          </a:solidFill>
          <a:latin typeface="+mn-lt"/>
          <a:cs typeface="+mn-cs"/>
        </a:defRPr>
      </a:lvl8pPr>
      <a:lvl9pPr marL="3716338" indent="-176213" algn="l" rtl="0" fontAlgn="base">
        <a:lnSpc>
          <a:spcPct val="90000"/>
        </a:lnSpc>
        <a:spcBef>
          <a:spcPct val="20000"/>
        </a:spcBef>
        <a:spcAft>
          <a:spcPct val="0"/>
        </a:spcAft>
        <a:buChar char="»"/>
        <a:defRPr sz="1200" i="1">
          <a:solidFill>
            <a:srgbClr val="120C80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63"/>
          <p:cNvSpPr>
            <a:spLocks noChangeArrowheads="1"/>
          </p:cNvSpPr>
          <p:nvPr/>
        </p:nvSpPr>
        <p:spPr bwMode="auto">
          <a:xfrm>
            <a:off x="5837238" y="942975"/>
            <a:ext cx="3306762" cy="59150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fr-FR" sz="1000">
              <a:solidFill>
                <a:srgbClr val="000000"/>
              </a:solidFill>
              <a:latin typeface="Century Gothic" pitchFamily="34" charset="0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388938" y="827088"/>
            <a:ext cx="5087937" cy="203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71450" indent="-171450">
              <a:lnSpc>
                <a:spcPct val="150000"/>
              </a:lnSpc>
              <a:spcAft>
                <a:spcPct val="40000"/>
              </a:spcAft>
              <a:defRPr/>
            </a:pPr>
            <a:r>
              <a:rPr lang="en-US" sz="1400" b="1" dirty="0">
                <a:solidFill>
                  <a:srgbClr val="CC0000"/>
                </a:solidFill>
                <a:latin typeface="Century Gothic" pitchFamily="34" charset="0"/>
              </a:rPr>
              <a:t>Challenges</a:t>
            </a:r>
          </a:p>
          <a:p>
            <a:pPr marL="87313" indent="-87313" algn="just">
              <a:lnSpc>
                <a:spcPct val="150000"/>
              </a:lnSpc>
              <a:spcAft>
                <a:spcPct val="40000"/>
              </a:spcAft>
              <a:defRPr/>
            </a:pPr>
            <a:r>
              <a:rPr lang="en-US" sz="1200" dirty="0">
                <a:solidFill>
                  <a:srgbClr val="000000"/>
                </a:solidFill>
                <a:latin typeface="Century Gothic" pitchFamily="34" charset="0"/>
              </a:rPr>
              <a:t>  Today's competitive market requires companies to quickly deliver products with innovative and appealing style and Design. CATIA Concept Design is the foundation solution for Designers to Imagine, Create, Share &amp; Experience their Product Design.</a:t>
            </a:r>
          </a:p>
          <a:p>
            <a:pPr marL="87313" indent="-87313" algn="just">
              <a:lnSpc>
                <a:spcPct val="150000"/>
              </a:lnSpc>
              <a:spcAft>
                <a:spcPct val="40000"/>
              </a:spcAft>
              <a:defRPr/>
            </a:pPr>
            <a:r>
              <a:rPr lang="en-US" sz="1200" dirty="0">
                <a:solidFill>
                  <a:srgbClr val="CC0000"/>
                </a:solidFill>
                <a:latin typeface="Century Gothic" pitchFamily="34" charset="0"/>
              </a:rPr>
              <a:t> </a:t>
            </a:r>
          </a:p>
        </p:txBody>
      </p:sp>
      <p:sp>
        <p:nvSpPr>
          <p:cNvPr id="24" name="v6-6"/>
          <p:cNvSpPr>
            <a:spLocks noChangeArrowheads="1"/>
          </p:cNvSpPr>
          <p:nvPr/>
        </p:nvSpPr>
        <p:spPr bwMode="auto">
          <a:xfrm>
            <a:off x="5826125" y="925513"/>
            <a:ext cx="2967038" cy="319087"/>
          </a:xfrm>
          <a:prstGeom prst="roundRect">
            <a:avLst>
              <a:gd name="adj" fmla="val 16667"/>
            </a:avLst>
          </a:prstGeom>
          <a:noFill/>
          <a:ln>
            <a:noFill/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/>
          <a:lstStyle/>
          <a:p>
            <a:pPr marL="342900" indent="-342900">
              <a:defRPr/>
            </a:pPr>
            <a:r>
              <a:rPr lang="en-US" sz="1400" b="1" dirty="0">
                <a:solidFill>
                  <a:srgbClr val="C00000"/>
                </a:solidFill>
                <a:latin typeface="Century Gothic" pitchFamily="34" charset="0"/>
              </a:rPr>
              <a:t>Highlights</a:t>
            </a:r>
          </a:p>
        </p:txBody>
      </p:sp>
      <p:sp>
        <p:nvSpPr>
          <p:cNvPr id="3077" name="TextBox 24"/>
          <p:cNvSpPr txBox="1">
            <a:spLocks noChangeArrowheads="1"/>
          </p:cNvSpPr>
          <p:nvPr/>
        </p:nvSpPr>
        <p:spPr bwMode="auto">
          <a:xfrm>
            <a:off x="5738813" y="1195388"/>
            <a:ext cx="3405187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33363" indent="-115888">
              <a:lnSpc>
                <a:spcPts val="1375"/>
              </a:lnSpc>
              <a:buFont typeface="Arial" charset="0"/>
              <a:buChar char="-"/>
            </a:pPr>
            <a:r>
              <a:rPr lang="en-US" sz="1100">
                <a:solidFill>
                  <a:srgbClr val="0D0D0D"/>
                </a:solidFill>
                <a:latin typeface="Century Gothic" pitchFamily="34" charset="0"/>
              </a:rPr>
              <a:t>Sketch integration </a:t>
            </a:r>
          </a:p>
          <a:p>
            <a:pPr marL="233363" indent="-115888">
              <a:lnSpc>
                <a:spcPts val="1375"/>
              </a:lnSpc>
              <a:buFont typeface="Arial" charset="0"/>
              <a:buChar char="-"/>
            </a:pPr>
            <a:r>
              <a:rPr lang="en-US" sz="1100">
                <a:solidFill>
                  <a:srgbClr val="0D0D0D"/>
                </a:solidFill>
                <a:latin typeface="Century Gothic" pitchFamily="34" charset="0"/>
              </a:rPr>
              <a:t>Direct modeling with CATIA Live Shape</a:t>
            </a:r>
          </a:p>
          <a:p>
            <a:pPr marL="233363" indent="-115888">
              <a:lnSpc>
                <a:spcPts val="1375"/>
              </a:lnSpc>
              <a:buFont typeface="Arial" charset="0"/>
              <a:buChar char="-"/>
            </a:pPr>
            <a:r>
              <a:rPr lang="en-US" sz="1100">
                <a:solidFill>
                  <a:srgbClr val="0D0D0D"/>
                </a:solidFill>
                <a:latin typeface="Century Gothic" pitchFamily="34" charset="0"/>
              </a:rPr>
              <a:t>Ultra fast modeling with Imagine &amp; Shape Subdivisions surface Technology </a:t>
            </a:r>
          </a:p>
          <a:p>
            <a:pPr marL="233363" indent="-115888">
              <a:lnSpc>
                <a:spcPts val="1375"/>
              </a:lnSpc>
              <a:buFont typeface="Arial" charset="0"/>
              <a:buChar char="-"/>
            </a:pPr>
            <a:r>
              <a:rPr lang="en-US" sz="1100">
                <a:solidFill>
                  <a:srgbClr val="0D0D0D"/>
                </a:solidFill>
                <a:latin typeface="Century Gothic" pitchFamily="34" charset="0"/>
              </a:rPr>
              <a:t>Real time High-End Visualization &amp; photorealistic Rendering with MentalRay</a:t>
            </a:r>
          </a:p>
          <a:p>
            <a:pPr marL="233363" indent="-115888">
              <a:lnSpc>
                <a:spcPts val="1375"/>
              </a:lnSpc>
              <a:buFont typeface="Arial" charset="0"/>
              <a:buChar char="-"/>
            </a:pPr>
            <a:r>
              <a:rPr lang="en-US" sz="1100">
                <a:solidFill>
                  <a:srgbClr val="0D0D0D"/>
                </a:solidFill>
                <a:latin typeface="Century Gothic" pitchFamily="34" charset="0"/>
              </a:rPr>
              <a:t>Suite of easy to use direct Surfacing modeling tools</a:t>
            </a:r>
          </a:p>
          <a:p>
            <a:pPr marL="233363" indent="-115888">
              <a:lnSpc>
                <a:spcPts val="1375"/>
              </a:lnSpc>
              <a:buFont typeface="Arial" charset="0"/>
              <a:buChar char="-"/>
            </a:pPr>
            <a:r>
              <a:rPr lang="en-US" sz="1100">
                <a:solidFill>
                  <a:srgbClr val="0D0D0D"/>
                </a:solidFill>
                <a:latin typeface="Century Gothic" pitchFamily="34" charset="0"/>
              </a:rPr>
              <a:t>Comprehensive set of mechanical surface design features</a:t>
            </a:r>
          </a:p>
          <a:p>
            <a:pPr marL="233363" indent="-115888">
              <a:lnSpc>
                <a:spcPts val="1375"/>
              </a:lnSpc>
              <a:buFont typeface="Arial" charset="0"/>
              <a:buChar char="-"/>
            </a:pPr>
            <a:r>
              <a:rPr lang="en-US" sz="1100">
                <a:solidFill>
                  <a:srgbClr val="0D0D0D"/>
                </a:solidFill>
                <a:latin typeface="Century Gothic" pitchFamily="34" charset="0"/>
              </a:rPr>
              <a:t>Instant &amp; Asynchronous collaboration tools to easily share data and ideas</a:t>
            </a:r>
          </a:p>
          <a:p>
            <a:pPr marL="233363" indent="-115888">
              <a:lnSpc>
                <a:spcPts val="1375"/>
              </a:lnSpc>
              <a:buFont typeface="Arial" charset="0"/>
              <a:buChar char="-"/>
            </a:pPr>
            <a:r>
              <a:rPr lang="en-US" sz="1100">
                <a:solidFill>
                  <a:srgbClr val="0D0D0D"/>
                </a:solidFill>
                <a:latin typeface="Century Gothic" pitchFamily="34" charset="0"/>
              </a:rPr>
              <a:t>Drafting Generation on multiple views </a:t>
            </a:r>
          </a:p>
          <a:p>
            <a:pPr marL="233363" indent="-115888">
              <a:lnSpc>
                <a:spcPts val="1375"/>
              </a:lnSpc>
              <a:buFont typeface="Arial" charset="0"/>
              <a:buChar char="-"/>
            </a:pPr>
            <a:r>
              <a:rPr lang="en-US" sz="1100">
                <a:solidFill>
                  <a:srgbClr val="0D0D0D"/>
                </a:solidFill>
                <a:latin typeface="Century Gothic" pitchFamily="34" charset="0"/>
              </a:rPr>
              <a:t>Export STL files for Rapid prototyping machining</a:t>
            </a:r>
          </a:p>
        </p:txBody>
      </p:sp>
      <p:sp>
        <p:nvSpPr>
          <p:cNvPr id="3078" name="v6-6"/>
          <p:cNvSpPr>
            <a:spLocks noChangeArrowheads="1"/>
          </p:cNvSpPr>
          <p:nvPr/>
        </p:nvSpPr>
        <p:spPr bwMode="auto">
          <a:xfrm>
            <a:off x="5816600" y="3868738"/>
            <a:ext cx="2825750" cy="255587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/>
          <a:lstStyle/>
          <a:p>
            <a:pPr marL="342900" indent="-342900"/>
            <a:r>
              <a:rPr lang="en-US" sz="1400" b="1">
                <a:solidFill>
                  <a:srgbClr val="C00000"/>
                </a:solidFill>
                <a:latin typeface="Century Gothic" pitchFamily="34" charset="0"/>
              </a:rPr>
              <a:t>Benefits</a:t>
            </a:r>
          </a:p>
        </p:txBody>
      </p:sp>
      <p:sp>
        <p:nvSpPr>
          <p:cNvPr id="3079" name="TextBox 29"/>
          <p:cNvSpPr txBox="1">
            <a:spLocks noChangeArrowheads="1"/>
          </p:cNvSpPr>
          <p:nvPr/>
        </p:nvSpPr>
        <p:spPr bwMode="auto">
          <a:xfrm>
            <a:off x="5740400" y="4114800"/>
            <a:ext cx="3403600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33363" indent="-115888">
              <a:lnSpc>
                <a:spcPts val="1375"/>
              </a:lnSpc>
              <a:buFont typeface="Arial" charset="0"/>
              <a:buChar char="-"/>
            </a:pPr>
            <a:r>
              <a:rPr lang="en-US" sz="1100">
                <a:solidFill>
                  <a:srgbClr val="0D0D0D"/>
                </a:solidFill>
                <a:latin typeface="Century Gothic" pitchFamily="34" charset="0"/>
              </a:rPr>
              <a:t>Industrial Design workflow solution</a:t>
            </a:r>
          </a:p>
          <a:p>
            <a:pPr marL="233363" indent="-115888">
              <a:lnSpc>
                <a:spcPts val="1375"/>
              </a:lnSpc>
              <a:buFont typeface="Arial" charset="0"/>
              <a:buChar char="-"/>
            </a:pPr>
            <a:r>
              <a:rPr lang="en-US" sz="1100">
                <a:solidFill>
                  <a:srgbClr val="0D0D0D"/>
                </a:solidFill>
                <a:latin typeface="Century Gothic" pitchFamily="34" charset="0"/>
              </a:rPr>
              <a:t>Easy integration of 2D stylists' work into a 3D environment </a:t>
            </a:r>
          </a:p>
          <a:p>
            <a:pPr marL="233363" indent="-115888">
              <a:lnSpc>
                <a:spcPts val="1375"/>
              </a:lnSpc>
              <a:buFont typeface="Arial" charset="0"/>
              <a:buChar char="-"/>
            </a:pPr>
            <a:r>
              <a:rPr lang="en-US" sz="1100">
                <a:solidFill>
                  <a:srgbClr val="0D0D0D"/>
                </a:solidFill>
                <a:latin typeface="Century Gothic" pitchFamily="34" charset="0"/>
              </a:rPr>
              <a:t>Unleash your creativity, capture innovative ideas and explore multiple variations in a natural way with easy to use and Ultra-fast modeling tools </a:t>
            </a:r>
          </a:p>
          <a:p>
            <a:pPr marL="233363" indent="-115888">
              <a:lnSpc>
                <a:spcPts val="1375"/>
              </a:lnSpc>
              <a:buFont typeface="Arial" charset="0"/>
              <a:buChar char="-"/>
            </a:pPr>
            <a:r>
              <a:rPr lang="en-US" sz="1100">
                <a:solidFill>
                  <a:srgbClr val="0D0D0D"/>
                </a:solidFill>
                <a:latin typeface="Century Gothic" pitchFamily="34" charset="0"/>
              </a:rPr>
              <a:t>Convince and accelerate the validation of your design with high end real time visualization and rendering with MentalRay</a:t>
            </a:r>
          </a:p>
          <a:p>
            <a:pPr marL="233363" indent="-115888">
              <a:lnSpc>
                <a:spcPts val="1375"/>
              </a:lnSpc>
              <a:buFont typeface="Arial" charset="0"/>
              <a:buChar char="-"/>
            </a:pPr>
            <a:r>
              <a:rPr lang="en-US" sz="1100">
                <a:solidFill>
                  <a:srgbClr val="0D0D0D"/>
                </a:solidFill>
                <a:latin typeface="Century Gothic" pitchFamily="34" charset="0"/>
              </a:rPr>
              <a:t>Take advantage of the complete CATIA Design environment </a:t>
            </a:r>
          </a:p>
          <a:p>
            <a:pPr marL="233363" indent="-115888">
              <a:lnSpc>
                <a:spcPts val="1375"/>
              </a:lnSpc>
              <a:buFont typeface="Arial" charset="0"/>
              <a:buChar char="-"/>
            </a:pPr>
            <a:r>
              <a:rPr lang="en-US" sz="1100">
                <a:solidFill>
                  <a:srgbClr val="0D0D0D"/>
                </a:solidFill>
                <a:latin typeface="Century Gothic" pitchFamily="34" charset="0"/>
              </a:rPr>
              <a:t>Quickly share concepts and ideas with powerful collaboration tools</a:t>
            </a:r>
          </a:p>
        </p:txBody>
      </p:sp>
      <p:sp>
        <p:nvSpPr>
          <p:cNvPr id="3080" name="Rectangle 33"/>
          <p:cNvSpPr>
            <a:spLocks noChangeArrowheads="1"/>
          </p:cNvSpPr>
          <p:nvPr/>
        </p:nvSpPr>
        <p:spPr bwMode="auto">
          <a:xfrm>
            <a:off x="2460625" y="566738"/>
            <a:ext cx="66833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>
              <a:lnSpc>
                <a:spcPct val="90000"/>
              </a:lnSpc>
              <a:spcBef>
                <a:spcPct val="30000"/>
              </a:spcBef>
              <a:spcAft>
                <a:spcPct val="40000"/>
              </a:spcAft>
            </a:pPr>
            <a:r>
              <a:rPr lang="en-US" sz="1400">
                <a:solidFill>
                  <a:srgbClr val="002060"/>
                </a:solidFill>
                <a:latin typeface="Century Gothic" pitchFamily="34" charset="0"/>
              </a:rPr>
              <a:t>Industrial Design Solution for Concept Modeling &amp; Visualization</a:t>
            </a:r>
          </a:p>
        </p:txBody>
      </p:sp>
      <p:sp>
        <p:nvSpPr>
          <p:cNvPr id="3081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9525" y="125413"/>
            <a:ext cx="7715250" cy="508000"/>
          </a:xfrm>
        </p:spPr>
        <p:txBody>
          <a:bodyPr lIns="91440" tIns="45720" rIns="91440" bIns="45720" anchor="t"/>
          <a:lstStyle/>
          <a:p>
            <a:r>
              <a:rPr lang="en-US" sz="2400" b="0" smtClean="0">
                <a:solidFill>
                  <a:schemeClr val="tx1"/>
                </a:solidFill>
                <a:latin typeface="Century Gothic" pitchFamily="34" charset="0"/>
              </a:rPr>
              <a:t>Virtual Design </a:t>
            </a:r>
            <a:r>
              <a:rPr lang="en-US" sz="2800" b="0" smtClean="0">
                <a:latin typeface="Century Gothic" pitchFamily="34" charset="0"/>
              </a:rPr>
              <a:t>|</a:t>
            </a:r>
            <a:r>
              <a:rPr lang="en-US" sz="2400" b="0" smtClean="0">
                <a:latin typeface="Century Gothic" pitchFamily="34" charset="0"/>
              </a:rPr>
              <a:t> </a:t>
            </a:r>
            <a:r>
              <a:rPr lang="en-US" sz="2400" smtClean="0">
                <a:latin typeface="Century Gothic" pitchFamily="34" charset="0"/>
              </a:rPr>
              <a:t>CATIA Industrial Designers</a:t>
            </a:r>
          </a:p>
        </p:txBody>
      </p:sp>
      <p:pic>
        <p:nvPicPr>
          <p:cNvPr id="12" name="Picture 2" descr="http://smartclass/RTM2e/R2010_BFS/Design/Product_images_gallery/shape_IDE_102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4038" y="2617788"/>
            <a:ext cx="4795837" cy="3841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6_ppt_v2003_14_fqx">
  <a:themeElements>
    <a:clrScheme name="ppt_v2003_14_fqx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pt_v2003_14_fqx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pt_v2003_14_fqx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_v2003_14_fqx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_v2003_14_fqx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_v2003_14_fqx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_v2003_14_fqx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_v2003_14_fqx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_v2003_14_fqx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_v2003_14_fqx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_v2003_14_fqx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_v2003_14_fqx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_v2003_14_fqx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_v2003_14_fqx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2189</TotalTime>
  <Words>197</Words>
  <Application>Microsoft Office PowerPoint</Application>
  <PresentationFormat>On-screen Show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Century Gothic</vt:lpstr>
      <vt:lpstr>6_ppt_v2003_14_fqx</vt:lpstr>
      <vt:lpstr>Virtual Design | CATIA Industrial Designers</vt:lpstr>
    </vt:vector>
  </TitlesOfParts>
  <Company>DASSAULT SYSTEMES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Virtual Design | CATIA Mechanical Design</dc:title>
  <dc:creator>Pascal TURCQ</dc:creator>
  <cp:lastModifiedBy>xtd</cp:lastModifiedBy>
  <cp:revision>210</cp:revision>
  <dcterms:created xsi:type="dcterms:W3CDTF">2008-06-18T09:16:46Z</dcterms:created>
  <dcterms:modified xsi:type="dcterms:W3CDTF">2009-07-21T14:56:16Z</dcterms:modified>
</cp:coreProperties>
</file>